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9" r:id="rId9"/>
    <p:sldId id="268" r:id="rId10"/>
    <p:sldId id="266" r:id="rId11"/>
    <p:sldId id="263" r:id="rId12"/>
    <p:sldId id="264" r:id="rId13"/>
    <p:sldId id="267" r:id="rId14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B0766-3ECE-470F-9BB6-F7381C89E285}" type="datetimeFigureOut">
              <a:rPr lang="hu-HU" smtClean="0"/>
              <a:t>2022. 01. 27.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2F891-DBB4-495E-AF63-9DD60685D09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68550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B0766-3ECE-470F-9BB6-F7381C89E285}" type="datetimeFigureOut">
              <a:rPr lang="hu-HU" smtClean="0"/>
              <a:t>2022. 01. 27.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2F891-DBB4-495E-AF63-9DD60685D09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36346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B0766-3ECE-470F-9BB6-F7381C89E285}" type="datetimeFigureOut">
              <a:rPr lang="hu-HU" smtClean="0"/>
              <a:t>2022. 01. 27.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2F891-DBB4-495E-AF63-9DD60685D096}" type="slidenum">
              <a:rPr lang="hu-HU" smtClean="0"/>
              <a:t>‹#›</a:t>
            </a:fld>
            <a:endParaRPr lang="hu-H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87031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B0766-3ECE-470F-9BB6-F7381C89E285}" type="datetimeFigureOut">
              <a:rPr lang="hu-HU" smtClean="0"/>
              <a:t>2022. 01. 27.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2F891-DBB4-495E-AF63-9DD60685D09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712548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B0766-3ECE-470F-9BB6-F7381C89E285}" type="datetimeFigureOut">
              <a:rPr lang="hu-HU" smtClean="0"/>
              <a:t>2022. 01. 27.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2F891-DBB4-495E-AF63-9DD60685D096}" type="slidenum">
              <a:rPr lang="hu-HU" smtClean="0"/>
              <a:t>‹#›</a:t>
            </a:fld>
            <a:endParaRPr lang="hu-H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221726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B0766-3ECE-470F-9BB6-F7381C89E285}" type="datetimeFigureOut">
              <a:rPr lang="hu-HU" smtClean="0"/>
              <a:t>2022. 01. 27.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2F891-DBB4-495E-AF63-9DD60685D09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453940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B0766-3ECE-470F-9BB6-F7381C89E285}" type="datetimeFigureOut">
              <a:rPr lang="hu-HU" smtClean="0"/>
              <a:t>2022. 01. 27.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2F891-DBB4-495E-AF63-9DD60685D09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148253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B0766-3ECE-470F-9BB6-F7381C89E285}" type="datetimeFigureOut">
              <a:rPr lang="hu-HU" smtClean="0"/>
              <a:t>2022. 01. 27.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2F891-DBB4-495E-AF63-9DD60685D09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3344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B0766-3ECE-470F-9BB6-F7381C89E285}" type="datetimeFigureOut">
              <a:rPr lang="hu-HU" smtClean="0"/>
              <a:t>2022. 01. 27.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2F891-DBB4-495E-AF63-9DD60685D09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35648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B0766-3ECE-470F-9BB6-F7381C89E285}" type="datetimeFigureOut">
              <a:rPr lang="hu-HU" smtClean="0"/>
              <a:t>2022. 01. 27.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2F891-DBB4-495E-AF63-9DD60685D09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07884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B0766-3ECE-470F-9BB6-F7381C89E285}" type="datetimeFigureOut">
              <a:rPr lang="hu-HU" smtClean="0"/>
              <a:t>2022. 01. 27.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2F891-DBB4-495E-AF63-9DD60685D09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67841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B0766-3ECE-470F-9BB6-F7381C89E285}" type="datetimeFigureOut">
              <a:rPr lang="hu-HU" smtClean="0"/>
              <a:t>2022. 01. 27.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2F891-DBB4-495E-AF63-9DD60685D09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98829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B0766-3ECE-470F-9BB6-F7381C89E285}" type="datetimeFigureOut">
              <a:rPr lang="hu-HU" smtClean="0"/>
              <a:t>2022. 01. 27.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2F891-DBB4-495E-AF63-9DD60685D09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09453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B0766-3ECE-470F-9BB6-F7381C89E285}" type="datetimeFigureOut">
              <a:rPr lang="hu-HU" smtClean="0"/>
              <a:t>2022. 01. 27.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2F891-DBB4-495E-AF63-9DD60685D09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60840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B0766-3ECE-470F-9BB6-F7381C89E285}" type="datetimeFigureOut">
              <a:rPr lang="hu-HU" smtClean="0"/>
              <a:t>2022. 01. 27.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2F891-DBB4-495E-AF63-9DD60685D09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01686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B0766-3ECE-470F-9BB6-F7381C89E285}" type="datetimeFigureOut">
              <a:rPr lang="hu-HU" smtClean="0"/>
              <a:t>2022. 01. 27.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2F891-DBB4-495E-AF63-9DD60685D09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69387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4B0766-3ECE-470F-9BB6-F7381C89E285}" type="datetimeFigureOut">
              <a:rPr lang="hu-HU" smtClean="0"/>
              <a:t>2022. 01. 27.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402F891-DBB4-495E-AF63-9DD60685D09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32265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  <p:sldLayoutId id="2147483763" r:id="rId14"/>
    <p:sldLayoutId id="2147483764" r:id="rId15"/>
    <p:sldLayoutId id="214748376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XQ8WR5zRnE" TargetMode="External"/><Relationship Id="rId2" Type="http://schemas.openxmlformats.org/officeDocument/2006/relationships/hyperlink" Target="https://www.youtube.com/watch?v=kdC29i1cNuc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07067" y="2911366"/>
            <a:ext cx="8025816" cy="1397876"/>
          </a:xfrm>
        </p:spPr>
        <p:txBody>
          <a:bodyPr/>
          <a:lstStyle/>
          <a:p>
            <a:r>
              <a:rPr lang="hu-HU" i="1" dirty="0" smtClean="0">
                <a:latin typeface="Viner Hand ITC" panose="03070502030502020203" pitchFamily="66" charset="0"/>
              </a:rPr>
              <a:t>MATEK kaland</a:t>
            </a:r>
            <a:endParaRPr lang="hu-HU" i="1" dirty="0">
              <a:latin typeface="Viner Hand ITC" panose="03070502030502020203" pitchFamily="66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07066" y="5020266"/>
            <a:ext cx="8120410" cy="791955"/>
          </a:xfrm>
        </p:spPr>
        <p:txBody>
          <a:bodyPr>
            <a:normAutofit/>
          </a:bodyPr>
          <a:lstStyle/>
          <a:p>
            <a:r>
              <a:rPr lang="hu-HU" b="1" i="1" dirty="0" smtClean="0">
                <a:solidFill>
                  <a:schemeClr val="accent2">
                    <a:lumMod val="75000"/>
                  </a:schemeClr>
                </a:solidFill>
                <a:latin typeface="Viner Hand ITC" panose="03070502030502020203" pitchFamily="66" charset="0"/>
              </a:rPr>
              <a:t>Készítette: Enzsölné Barkovics Anikó</a:t>
            </a:r>
            <a:endParaRPr lang="hu-HU" b="1" i="1" dirty="0">
              <a:solidFill>
                <a:schemeClr val="accent2">
                  <a:lumMod val="75000"/>
                </a:schemeClr>
              </a:solidFill>
              <a:latin typeface="Viner Hand ITC" panose="03070502030502020203" pitchFamily="66" charset="0"/>
            </a:endParaRPr>
          </a:p>
        </p:txBody>
      </p:sp>
      <p:pic>
        <p:nvPicPr>
          <p:cNvPr id="1026" name="Picture 2" descr="Diszkalkulia - Már óvodában gyanakodhatunk? - Felelős Szülők Iskoláj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422" y="677862"/>
            <a:ext cx="4561488" cy="2233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5465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3200" b="1" i="1" dirty="0" smtClean="0">
                <a:solidFill>
                  <a:schemeClr val="accent6">
                    <a:lumMod val="75000"/>
                  </a:schemeClr>
                </a:solidFill>
                <a:latin typeface="Gabriola" panose="04040605051002020D02" pitchFamily="82" charset="0"/>
              </a:rPr>
              <a:t>Végül egy kis </a:t>
            </a:r>
            <a:r>
              <a:rPr lang="hu-HU" sz="3200" b="1" i="1" dirty="0" err="1" smtClean="0">
                <a:solidFill>
                  <a:schemeClr val="accent6">
                    <a:lumMod val="75000"/>
                  </a:schemeClr>
                </a:solidFill>
                <a:latin typeface="Gabriola" panose="04040605051002020D02" pitchFamily="82" charset="0"/>
              </a:rPr>
              <a:t>szinezés</a:t>
            </a:r>
            <a:r>
              <a:rPr lang="hu-HU" sz="3200" b="1" i="1" dirty="0" smtClean="0">
                <a:solidFill>
                  <a:schemeClr val="accent6">
                    <a:lumMod val="75000"/>
                  </a:schemeClr>
                </a:solidFill>
                <a:latin typeface="Gabriola" panose="04040605051002020D02" pitchFamily="82" charset="0"/>
              </a:rPr>
              <a:t>!</a:t>
            </a:r>
            <a:br>
              <a:rPr lang="hu-HU" sz="3200" b="1" i="1" dirty="0" smtClean="0">
                <a:solidFill>
                  <a:schemeClr val="accent6">
                    <a:lumMod val="75000"/>
                  </a:schemeClr>
                </a:solidFill>
                <a:latin typeface="Gabriola" panose="04040605051002020D02" pitchFamily="82" charset="0"/>
              </a:rPr>
            </a:br>
            <a:r>
              <a:rPr lang="hu-HU" sz="3200" b="1" i="1" dirty="0" smtClean="0">
                <a:solidFill>
                  <a:schemeClr val="accent6">
                    <a:lumMod val="75000"/>
                  </a:schemeClr>
                </a:solidFill>
                <a:latin typeface="Gabriola" panose="04040605051002020D02" pitchFamily="82" charset="0"/>
              </a:rPr>
              <a:t>Akinek lehetősége van kérje meg a szüleit, hogy nyomtassa ki az alábbi kettő színezőt és indulhat is a </a:t>
            </a:r>
            <a:r>
              <a:rPr lang="hu-HU" sz="3200" b="1" i="1" dirty="0" err="1" smtClean="0">
                <a:solidFill>
                  <a:schemeClr val="accent6">
                    <a:lumMod val="75000"/>
                  </a:schemeClr>
                </a:solidFill>
                <a:latin typeface="Gabriola" panose="04040605051002020D02" pitchFamily="82" charset="0"/>
              </a:rPr>
              <a:t>szinezés</a:t>
            </a:r>
            <a:r>
              <a:rPr lang="hu-HU" sz="3200" b="1" i="1" dirty="0" smtClean="0">
                <a:solidFill>
                  <a:schemeClr val="accent6">
                    <a:lumMod val="75000"/>
                  </a:schemeClr>
                </a:solidFill>
                <a:latin typeface="Gabriola" panose="04040605051002020D02" pitchFamily="82" charset="0"/>
              </a:rPr>
              <a:t>!</a:t>
            </a:r>
            <a:br>
              <a:rPr lang="hu-HU" sz="3200" b="1" i="1" dirty="0" smtClean="0">
                <a:solidFill>
                  <a:schemeClr val="accent6">
                    <a:lumMod val="75000"/>
                  </a:schemeClr>
                </a:solidFill>
                <a:latin typeface="Gabriola" panose="04040605051002020D02" pitchFamily="82" charset="0"/>
              </a:rPr>
            </a:br>
            <a:r>
              <a:rPr lang="hu-HU" sz="3200" b="1" i="1" dirty="0">
                <a:solidFill>
                  <a:schemeClr val="accent6">
                    <a:lumMod val="75000"/>
                  </a:schemeClr>
                </a:solidFill>
                <a:latin typeface="Gabriola" panose="04040605051002020D02" pitchFamily="82" charset="0"/>
              </a:rPr>
              <a:t/>
            </a:r>
            <a:br>
              <a:rPr lang="hu-HU" sz="3200" b="1" i="1" dirty="0">
                <a:solidFill>
                  <a:schemeClr val="accent6">
                    <a:lumMod val="75000"/>
                  </a:schemeClr>
                </a:solidFill>
                <a:latin typeface="Gabriola" panose="04040605051002020D02" pitchFamily="82" charset="0"/>
              </a:rPr>
            </a:br>
            <a:r>
              <a:rPr lang="hu-HU" sz="3200" b="1" i="1" dirty="0" smtClean="0">
                <a:solidFill>
                  <a:schemeClr val="accent6">
                    <a:lumMod val="75000"/>
                  </a:schemeClr>
                </a:solidFill>
                <a:latin typeface="Gabriola" panose="04040605051002020D02" pitchFamily="82" charset="0"/>
              </a:rPr>
              <a:t>A második képen milyen állatot  láthattok?</a:t>
            </a:r>
            <a:br>
              <a:rPr lang="hu-HU" sz="3200" b="1" i="1" dirty="0" smtClean="0">
                <a:solidFill>
                  <a:schemeClr val="accent6">
                    <a:lumMod val="75000"/>
                  </a:schemeClr>
                </a:solidFill>
                <a:latin typeface="Gabriola" panose="04040605051002020D02" pitchFamily="82" charset="0"/>
              </a:rPr>
            </a:br>
            <a:r>
              <a:rPr lang="hu-HU" sz="3200" b="1" i="1" dirty="0">
                <a:solidFill>
                  <a:schemeClr val="accent6">
                    <a:lumMod val="75000"/>
                  </a:schemeClr>
                </a:solidFill>
                <a:latin typeface="Gabriola" panose="04040605051002020D02" pitchFamily="82" charset="0"/>
              </a:rPr>
              <a:t/>
            </a:r>
            <a:br>
              <a:rPr lang="hu-HU" sz="3200" b="1" i="1" dirty="0">
                <a:solidFill>
                  <a:schemeClr val="accent6">
                    <a:lumMod val="75000"/>
                  </a:schemeClr>
                </a:solidFill>
                <a:latin typeface="Gabriola" panose="04040605051002020D02" pitchFamily="82" charset="0"/>
              </a:rPr>
            </a:br>
            <a:r>
              <a:rPr lang="hu-HU" sz="3200" b="1" i="1" dirty="0" smtClean="0">
                <a:solidFill>
                  <a:schemeClr val="accent6">
                    <a:lumMod val="75000"/>
                  </a:schemeClr>
                </a:solidFill>
                <a:latin typeface="Gabriola" panose="04040605051002020D02" pitchFamily="82" charset="0"/>
              </a:rPr>
              <a:t>(delfin)</a:t>
            </a:r>
            <a:br>
              <a:rPr lang="hu-HU" sz="3200" b="1" i="1" dirty="0" smtClean="0">
                <a:solidFill>
                  <a:schemeClr val="accent6">
                    <a:lumMod val="75000"/>
                  </a:schemeClr>
                </a:solidFill>
                <a:latin typeface="Gabriola" panose="04040605051002020D02" pitchFamily="82" charset="0"/>
              </a:rPr>
            </a:br>
            <a:endParaRPr lang="hu-HU" sz="3200" b="1" i="1" dirty="0">
              <a:solidFill>
                <a:schemeClr val="accent6">
                  <a:lumMod val="75000"/>
                </a:schemeClr>
              </a:solidFill>
              <a:latin typeface="Gabriola" panose="04040605051002020D02" pitchFamily="82" charset="0"/>
            </a:endParaRP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79375" y="3422981"/>
            <a:ext cx="3716266" cy="3134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555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Végezetül pedig egy kis </a:t>
            </a:r>
            <a:r>
              <a:rPr lang="hu-HU" dirty="0" err="1" smtClean="0"/>
              <a:t>szinezés</a:t>
            </a:r>
            <a:r>
              <a:rPr lang="hu-HU" dirty="0" smtClean="0"/>
              <a:t>! </a:t>
            </a:r>
            <a:r>
              <a:rPr lang="hu-HU" dirty="0" err="1" smtClean="0"/>
              <a:t>yomtat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7974" y="231229"/>
            <a:ext cx="8723585" cy="6401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901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7062" y="349379"/>
            <a:ext cx="8450317" cy="6330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88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b="1" i="1" dirty="0" smtClean="0">
                <a:solidFill>
                  <a:srgbClr val="FF0000"/>
                </a:solidFill>
                <a:latin typeface="Gabriola" panose="04040605051002020D02" pitchFamily="82" charset="0"/>
              </a:rPr>
              <a:t>Kedves Gyerekek!</a:t>
            </a:r>
            <a:br>
              <a:rPr lang="hu-HU" b="1" i="1" dirty="0" smtClean="0">
                <a:solidFill>
                  <a:srgbClr val="FF0000"/>
                </a:solidFill>
                <a:latin typeface="Gabriola" panose="04040605051002020D02" pitchFamily="82" charset="0"/>
              </a:rPr>
            </a:br>
            <a:r>
              <a:rPr lang="hu-HU" b="1" i="1" dirty="0" smtClean="0">
                <a:solidFill>
                  <a:srgbClr val="FF0000"/>
                </a:solidFill>
                <a:latin typeface="Gabriola" panose="04040605051002020D02" pitchFamily="82" charset="0"/>
              </a:rPr>
              <a:t>Köszönöm, hogy velem tartottatok, velem játszottatok a számok  izgalmas világában! </a:t>
            </a:r>
            <a:br>
              <a:rPr lang="hu-HU" b="1" i="1" dirty="0" smtClean="0">
                <a:solidFill>
                  <a:srgbClr val="FF0000"/>
                </a:solidFill>
                <a:latin typeface="Gabriola" panose="04040605051002020D02" pitchFamily="82" charset="0"/>
              </a:rPr>
            </a:br>
            <a:r>
              <a:rPr lang="hu-HU" b="1" i="1" dirty="0" smtClean="0">
                <a:solidFill>
                  <a:srgbClr val="FF0000"/>
                </a:solidFill>
                <a:latin typeface="Gabriola" panose="04040605051002020D02" pitchFamily="82" charset="0"/>
              </a:rPr>
              <a:t>A Matek kaland tovább folytatódik majd az iskolában</a:t>
            </a:r>
            <a:r>
              <a:rPr lang="hu-HU" b="1" i="1" smtClean="0">
                <a:solidFill>
                  <a:srgbClr val="FF0000"/>
                </a:solidFill>
                <a:latin typeface="Gabriola" panose="04040605051002020D02" pitchFamily="82" charset="0"/>
              </a:rPr>
              <a:t>! </a:t>
            </a:r>
            <a:br>
              <a:rPr lang="hu-HU" b="1" i="1" smtClean="0">
                <a:solidFill>
                  <a:srgbClr val="FF0000"/>
                </a:solidFill>
                <a:latin typeface="Gabriola" panose="04040605051002020D02" pitchFamily="82" charset="0"/>
              </a:rPr>
            </a:br>
            <a:r>
              <a:rPr lang="hu-HU" b="1" i="1" smtClean="0">
                <a:solidFill>
                  <a:srgbClr val="FF0000"/>
                </a:solidFill>
                <a:latin typeface="Gabriola" panose="04040605051002020D02" pitchFamily="82" charset="0"/>
              </a:rPr>
              <a:t>Remélem </a:t>
            </a:r>
            <a:r>
              <a:rPr lang="hu-HU" b="1" i="1" dirty="0" smtClean="0">
                <a:solidFill>
                  <a:srgbClr val="FF0000"/>
                </a:solidFill>
                <a:latin typeface="Gabriola" panose="04040605051002020D02" pitchFamily="82" charset="0"/>
              </a:rPr>
              <a:t>mindenki jól érezte magát!</a:t>
            </a:r>
            <a:br>
              <a:rPr lang="hu-HU" b="1" i="1" dirty="0" smtClean="0">
                <a:solidFill>
                  <a:srgbClr val="FF0000"/>
                </a:solidFill>
                <a:latin typeface="Gabriola" panose="04040605051002020D02" pitchFamily="82" charset="0"/>
              </a:rPr>
            </a:br>
            <a:r>
              <a:rPr lang="hu-HU" b="1" i="1" dirty="0">
                <a:solidFill>
                  <a:srgbClr val="FF0000"/>
                </a:solidFill>
                <a:latin typeface="Gabriola" panose="04040605051002020D02" pitchFamily="82" charset="0"/>
              </a:rPr>
              <a:t/>
            </a:r>
            <a:br>
              <a:rPr lang="hu-HU" b="1" i="1" dirty="0">
                <a:solidFill>
                  <a:srgbClr val="FF0000"/>
                </a:solidFill>
                <a:latin typeface="Gabriola" panose="04040605051002020D02" pitchFamily="82" charset="0"/>
              </a:rPr>
            </a:br>
            <a:r>
              <a:rPr lang="hu-HU" b="1" i="1" dirty="0" smtClean="0">
                <a:solidFill>
                  <a:srgbClr val="FF0000"/>
                </a:solidFill>
                <a:latin typeface="Gabriola" panose="04040605051002020D02" pitchFamily="82" charset="0"/>
              </a:rPr>
              <a:t>Várlak bennetek nagy-nagy szertettel az első osztályban!</a:t>
            </a:r>
            <a:endParaRPr lang="hu-HU" b="1" i="1" dirty="0">
              <a:solidFill>
                <a:srgbClr val="FF0000"/>
              </a:solidFill>
              <a:latin typeface="Gabriola" panose="04040605051002020D02" pitchFamily="82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77334" y="4172607"/>
            <a:ext cx="8596668" cy="19002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3200" b="1" i="1" dirty="0" smtClean="0">
                <a:solidFill>
                  <a:srgbClr val="FF0000"/>
                </a:solidFill>
                <a:latin typeface="Viner Hand ITC" panose="03070502030502020203" pitchFamily="66" charset="0"/>
              </a:rPr>
              <a:t>Anikó néni</a:t>
            </a:r>
            <a:endParaRPr lang="hu-HU" sz="3200" b="1" i="1" dirty="0">
              <a:solidFill>
                <a:srgbClr val="FF0000"/>
              </a:solidFill>
              <a:latin typeface="Viner Hand ITC" panose="03070502030502020203" pitchFamily="66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3986" y="3920359"/>
            <a:ext cx="3195144" cy="2643350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21" y="4774323"/>
            <a:ext cx="894365" cy="894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494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z="4400" b="1" i="1" dirty="0" smtClean="0">
                <a:solidFill>
                  <a:schemeClr val="accent6">
                    <a:lumMod val="75000"/>
                  </a:schemeClr>
                </a:solidFill>
                <a:latin typeface="Gabriola" panose="04040605051002020D02" pitchFamily="82" charset="0"/>
              </a:rPr>
              <a:t>Kedves Gyerekek és kedves Szülők!</a:t>
            </a:r>
            <a:br>
              <a:rPr lang="hu-HU" sz="4400" b="1" i="1" dirty="0" smtClean="0">
                <a:solidFill>
                  <a:schemeClr val="accent6">
                    <a:lumMod val="75000"/>
                  </a:schemeClr>
                </a:solidFill>
                <a:latin typeface="Gabriola" panose="04040605051002020D02" pitchFamily="82" charset="0"/>
              </a:rPr>
            </a:br>
            <a:r>
              <a:rPr lang="hu-HU" i="1" u="sng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hu-HU" i="1" u="sng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hu-HU" i="1" dirty="0" smtClean="0">
                <a:solidFill>
                  <a:schemeClr val="accent6">
                    <a:lumMod val="75000"/>
                  </a:schemeClr>
                </a:solidFill>
                <a:latin typeface="Gabriola" panose="04040605051002020D02" pitchFamily="82" charset="0"/>
              </a:rPr>
              <a:t>Szeretettel köszöntelek Titeket és kedves Szüleiteket!</a:t>
            </a:r>
            <a:br>
              <a:rPr lang="hu-HU" i="1" dirty="0" smtClean="0">
                <a:solidFill>
                  <a:schemeClr val="accent6">
                    <a:lumMod val="75000"/>
                  </a:schemeClr>
                </a:solidFill>
                <a:latin typeface="Gabriola" panose="04040605051002020D02" pitchFamily="82" charset="0"/>
              </a:rPr>
            </a:br>
            <a:r>
              <a:rPr lang="hu-HU" i="1" dirty="0">
                <a:solidFill>
                  <a:schemeClr val="accent6">
                    <a:lumMod val="75000"/>
                  </a:schemeClr>
                </a:solidFill>
                <a:latin typeface="Gabriola" panose="04040605051002020D02" pitchFamily="82" charset="0"/>
              </a:rPr>
              <a:t/>
            </a:r>
            <a:br>
              <a:rPr lang="hu-HU" i="1" dirty="0">
                <a:solidFill>
                  <a:schemeClr val="accent6">
                    <a:lumMod val="75000"/>
                  </a:schemeClr>
                </a:solidFill>
                <a:latin typeface="Gabriola" panose="04040605051002020D02" pitchFamily="82" charset="0"/>
              </a:rPr>
            </a:br>
            <a:r>
              <a:rPr lang="hu-HU" i="1" dirty="0" smtClean="0">
                <a:solidFill>
                  <a:schemeClr val="accent6">
                    <a:lumMod val="75000"/>
                  </a:schemeClr>
                </a:solidFill>
                <a:latin typeface="Gabriola" panose="04040605051002020D02" pitchFamily="82" charset="0"/>
              </a:rPr>
              <a:t>Sajnos a jelenlegi járványügyi helyzet miatt személyesen nem tudunk találkozni, ezért kérlek, hívjátok segítségül szüleiteket és vegyetek részt az általam küldött  játékos feladatok megfejtésében, a Matek kalandban!</a:t>
            </a:r>
            <a:endParaRPr lang="hu-HU" i="1" dirty="0">
              <a:solidFill>
                <a:schemeClr val="accent6">
                  <a:lumMod val="75000"/>
                </a:schemeClr>
              </a:solidFill>
              <a:latin typeface="Gabriola" panose="04040605051002020D02" pitchFamily="82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77334" y="4636655"/>
            <a:ext cx="8771466" cy="13762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3200" b="1" i="1" dirty="0" smtClean="0">
                <a:solidFill>
                  <a:srgbClr val="92D050"/>
                </a:solidFill>
                <a:latin typeface="Gabriola" panose="04040605051002020D02" pitchFamily="82" charset="0"/>
              </a:rPr>
              <a:t>Anikó néni vagyok, tartsatok velem!</a:t>
            </a:r>
          </a:p>
          <a:p>
            <a:pPr marL="0" indent="0">
              <a:buNone/>
            </a:pPr>
            <a:r>
              <a:rPr lang="hu-HU" sz="3200" b="1" i="1" dirty="0" smtClean="0">
                <a:solidFill>
                  <a:srgbClr val="92D050"/>
                </a:solidFill>
                <a:latin typeface="Gabriola" panose="04040605051002020D02" pitchFamily="82" charset="0"/>
              </a:rPr>
              <a:t>Jó szórakozást kívánok!</a:t>
            </a:r>
            <a:endParaRPr lang="hu-HU" sz="3200" b="1" i="1" dirty="0">
              <a:solidFill>
                <a:srgbClr val="92D050"/>
              </a:solidFill>
              <a:latin typeface="Gabriola" panose="04040605051002020D02" pitchFamily="82" charset="0"/>
            </a:endParaRPr>
          </a:p>
        </p:txBody>
      </p:sp>
      <p:pic>
        <p:nvPicPr>
          <p:cNvPr id="12" name="Kép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8502" y="4756293"/>
            <a:ext cx="2686050" cy="170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552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3200" b="1" i="1" dirty="0" err="1" smtClean="0">
                <a:solidFill>
                  <a:schemeClr val="accent6">
                    <a:lumMod val="75000"/>
                  </a:schemeClr>
                </a:solidFill>
                <a:latin typeface="Gabriola" panose="04040605051002020D02" pitchFamily="82" charset="0"/>
              </a:rPr>
              <a:t>Hangolódjunk</a:t>
            </a:r>
            <a:r>
              <a:rPr lang="hu-HU" sz="3200" b="1" i="1" dirty="0" smtClean="0">
                <a:solidFill>
                  <a:schemeClr val="accent6">
                    <a:lumMod val="75000"/>
                  </a:schemeClr>
                </a:solidFill>
                <a:latin typeface="Gabriola" panose="04040605051002020D02" pitchFamily="82" charset="0"/>
              </a:rPr>
              <a:t> a számokra!!!</a:t>
            </a:r>
            <a:br>
              <a:rPr lang="hu-HU" sz="3200" b="1" i="1" dirty="0" smtClean="0">
                <a:solidFill>
                  <a:schemeClr val="accent6">
                    <a:lumMod val="75000"/>
                  </a:schemeClr>
                </a:solidFill>
                <a:latin typeface="Gabriola" panose="04040605051002020D02" pitchFamily="82" charset="0"/>
              </a:rPr>
            </a:br>
            <a:r>
              <a:rPr lang="hu-HU" sz="3200" b="1" i="1" dirty="0" smtClean="0">
                <a:solidFill>
                  <a:schemeClr val="accent6">
                    <a:lumMod val="75000"/>
                  </a:schemeClr>
                </a:solidFill>
                <a:latin typeface="Gabriola" panose="04040605051002020D02" pitchFamily="82" charset="0"/>
              </a:rPr>
              <a:t>Az óvodában biztosan sok dalt hallgattatok, tanultatok a számokkal kapcsolatosan. </a:t>
            </a:r>
            <a:r>
              <a:rPr lang="hu-HU" sz="3200" b="1" i="1" dirty="0">
                <a:solidFill>
                  <a:schemeClr val="accent6">
                    <a:lumMod val="75000"/>
                  </a:schemeClr>
                </a:solidFill>
                <a:latin typeface="Gabriola" panose="04040605051002020D02" pitchFamily="82" charset="0"/>
              </a:rPr>
              <a:t>K</a:t>
            </a:r>
            <a:r>
              <a:rPr lang="hu-HU" sz="3200" b="1" i="1" dirty="0" smtClean="0">
                <a:solidFill>
                  <a:schemeClr val="accent6">
                    <a:lumMod val="75000"/>
                  </a:schemeClr>
                </a:solidFill>
                <a:latin typeface="Gabriola" panose="04040605051002020D02" pitchFamily="82" charset="0"/>
              </a:rPr>
              <a:t>érlek bennetek, hallgassátok meg a következő dalokat, amelyek szintén a számokról szólnak!  Énekeljünk  együtt!</a:t>
            </a:r>
            <a:endParaRPr lang="hu-HU" sz="3200" b="1" i="1" dirty="0">
              <a:solidFill>
                <a:schemeClr val="accent6">
                  <a:lumMod val="75000"/>
                </a:schemeClr>
              </a:solidFill>
              <a:latin typeface="Gabriola" panose="04040605051002020D02" pitchFamily="82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77334" y="2396359"/>
            <a:ext cx="8596668" cy="1891862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hu-HU" sz="3200" b="1" i="1" dirty="0" smtClean="0">
              <a:solidFill>
                <a:schemeClr val="tx1"/>
              </a:solidFill>
              <a:latin typeface="Gabriola" panose="04040605051002020D02" pitchFamily="82" charset="0"/>
              <a:hlinkClick r:id="rId2"/>
            </a:endParaRPr>
          </a:p>
          <a:p>
            <a:endParaRPr lang="hu-HU" sz="3200" b="1" i="1" u="sng" dirty="0" smtClean="0">
              <a:solidFill>
                <a:schemeClr val="accent2">
                  <a:lumMod val="75000"/>
                </a:schemeClr>
              </a:solidFill>
              <a:latin typeface="Gabriola" panose="04040605051002020D02" pitchFamily="82" charset="0"/>
              <a:hlinkClick r:id="rId2"/>
            </a:endParaRPr>
          </a:p>
          <a:p>
            <a:r>
              <a:rPr lang="hu-HU" sz="5800" b="1" i="1" u="sng" dirty="0">
                <a:solidFill>
                  <a:schemeClr val="accent2">
                    <a:lumMod val="75000"/>
                  </a:schemeClr>
                </a:solidFill>
                <a:latin typeface="Gabriola" panose="04040605051002020D02" pitchFamily="82" charset="0"/>
                <a:hlinkClick r:id="rId3"/>
              </a:rPr>
              <a:t>https://www.youtube.com/watch?v=tAQe15rIyOU</a:t>
            </a:r>
            <a:endParaRPr lang="hu-HU" sz="5800" b="1" i="1" u="sng" dirty="0" smtClean="0">
              <a:solidFill>
                <a:schemeClr val="accent2">
                  <a:lumMod val="75000"/>
                </a:schemeClr>
              </a:solidFill>
              <a:latin typeface="Gabriola" panose="04040605051002020D02" pitchFamily="82" charset="0"/>
              <a:hlinkClick r:id="rId3"/>
            </a:endParaRPr>
          </a:p>
          <a:p>
            <a:r>
              <a:rPr lang="hu-HU" sz="5800" b="1" i="1" u="sng" dirty="0" smtClean="0">
                <a:solidFill>
                  <a:schemeClr val="accent2">
                    <a:lumMod val="75000"/>
                  </a:schemeClr>
                </a:solidFill>
                <a:latin typeface="Gabriola" panose="04040605051002020D02" pitchFamily="82" charset="0"/>
                <a:hlinkClick r:id="rId3"/>
              </a:rPr>
              <a:t>https</a:t>
            </a:r>
            <a:r>
              <a:rPr lang="hu-HU" sz="5800" b="1" i="1" u="sng" dirty="0">
                <a:solidFill>
                  <a:schemeClr val="accent2">
                    <a:lumMod val="75000"/>
                  </a:schemeClr>
                </a:solidFill>
                <a:latin typeface="Gabriola" panose="04040605051002020D02" pitchFamily="82" charset="0"/>
                <a:hlinkClick r:id="rId3"/>
              </a:rPr>
              <a:t>://</a:t>
            </a:r>
            <a:r>
              <a:rPr lang="hu-HU" sz="5800" b="1" i="1" u="sng" dirty="0" smtClean="0">
                <a:solidFill>
                  <a:schemeClr val="accent2">
                    <a:lumMod val="75000"/>
                  </a:schemeClr>
                </a:solidFill>
                <a:latin typeface="Gabriola" panose="04040605051002020D02" pitchFamily="82" charset="0"/>
                <a:hlinkClick r:id="rId3"/>
              </a:rPr>
              <a:t>www.youtube.com/watch?v=kXQ8WR5zRnE</a:t>
            </a:r>
            <a:endParaRPr lang="hu-HU" sz="5800" b="1" i="1" u="sng" dirty="0" smtClean="0">
              <a:solidFill>
                <a:schemeClr val="accent2">
                  <a:lumMod val="75000"/>
                </a:schemeClr>
              </a:solidFill>
              <a:latin typeface="Gabriola" panose="04040605051002020D02" pitchFamily="82" charset="0"/>
            </a:endParaRPr>
          </a:p>
          <a:p>
            <a:endParaRPr lang="hu-HU" sz="3200" b="1" i="1" u="sng" dirty="0">
              <a:solidFill>
                <a:schemeClr val="accent2">
                  <a:lumMod val="75000"/>
                </a:schemeClr>
              </a:solidFill>
              <a:latin typeface="Gabriola" panose="04040605051002020D02" pitchFamily="82" charset="0"/>
            </a:endParaRPr>
          </a:p>
          <a:p>
            <a:endParaRPr lang="hu-HU" sz="3200" b="1" i="1" u="sng" dirty="0" smtClean="0">
              <a:solidFill>
                <a:schemeClr val="accent2">
                  <a:lumMod val="75000"/>
                </a:schemeClr>
              </a:solidFill>
              <a:latin typeface="Gabriola" panose="04040605051002020D02" pitchFamily="82" charset="0"/>
            </a:endParaRPr>
          </a:p>
          <a:p>
            <a:endParaRPr lang="hu-HU" sz="3200" b="1" i="1" u="sng" dirty="0" smtClean="0">
              <a:solidFill>
                <a:schemeClr val="accent2">
                  <a:lumMod val="75000"/>
                </a:schemeClr>
              </a:solidFill>
              <a:latin typeface="Gabriola" panose="04040605051002020D02" pitchFamily="82" charset="0"/>
            </a:endParaRPr>
          </a:p>
          <a:p>
            <a:endParaRPr lang="hu-HU" sz="3200" b="1" i="1" u="sng" dirty="0">
              <a:solidFill>
                <a:schemeClr val="tx1"/>
              </a:solidFill>
              <a:latin typeface="Gabriola" panose="04040605051002020D02" pitchFamily="82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4705" y="4502040"/>
            <a:ext cx="2466975" cy="184785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4709" y="4502040"/>
            <a:ext cx="2463800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091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77334" y="315309"/>
            <a:ext cx="8596668" cy="58857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3200" b="1" i="1" smtClean="0">
                <a:solidFill>
                  <a:schemeClr val="accent6">
                    <a:lumMod val="75000"/>
                  </a:schemeClr>
                </a:solidFill>
                <a:latin typeface="Gabriola" panose="04040605051002020D02" pitchFamily="82" charset="0"/>
              </a:rPr>
              <a:t>Már biztosan sok-sok számot ismertek, játszunk velük!</a:t>
            </a:r>
          </a:p>
          <a:p>
            <a:pPr marL="0" indent="0">
              <a:buNone/>
            </a:pPr>
            <a:r>
              <a:rPr lang="hu-HU" sz="3200" b="1" i="1" smtClean="0">
                <a:solidFill>
                  <a:schemeClr val="accent6">
                    <a:lumMod val="75000"/>
                  </a:schemeClr>
                </a:solidFill>
                <a:latin typeface="Gabriola" panose="04040605051002020D02" pitchFamily="82" charset="0"/>
              </a:rPr>
              <a:t>Wordwall feladatokkal jól fogtok szórakozni a számok világában!</a:t>
            </a:r>
          </a:p>
          <a:p>
            <a:r>
              <a:rPr lang="hu-HU" sz="3200" b="1" i="1" u="sng" smtClean="0">
                <a:solidFill>
                  <a:schemeClr val="accent2">
                    <a:lumMod val="50000"/>
                  </a:schemeClr>
                </a:solidFill>
                <a:latin typeface="Gabriola" panose="04040605051002020D02" pitchFamily="82" charset="0"/>
              </a:rPr>
              <a:t>https://wordwall.net/hu/resource/2305773/matek/m%c3%a9hecsk%c3%a9s-matematika</a:t>
            </a:r>
          </a:p>
          <a:p>
            <a:r>
              <a:rPr lang="hu-HU" sz="3200" b="1" i="1" u="sng" smtClean="0">
                <a:solidFill>
                  <a:schemeClr val="accent2">
                    <a:lumMod val="50000"/>
                  </a:schemeClr>
                </a:solidFill>
                <a:latin typeface="Gabriola" panose="04040605051002020D02" pitchFamily="82" charset="0"/>
              </a:rPr>
              <a:t>https://wordwall.net/hu/resource/12381861/matek/alakzatok-melyik-h%c3%a1zat-viszi-a-csiga</a:t>
            </a:r>
          </a:p>
          <a:p>
            <a:r>
              <a:rPr lang="hu-HU" sz="3200" b="1" i="1" u="sng" smtClean="0">
                <a:solidFill>
                  <a:schemeClr val="accent2">
                    <a:lumMod val="50000"/>
                  </a:schemeClr>
                </a:solidFill>
                <a:latin typeface="Gabriola" panose="04040605051002020D02" pitchFamily="82" charset="0"/>
              </a:rPr>
              <a:t>https://wordwall.net/hu/resource/1738949/matek/ovi-matek-mennyit-mutat-az-eserny%c5%91-keresd-a-p%c3%a1rj%c3%a1t</a:t>
            </a:r>
          </a:p>
          <a:p>
            <a:r>
              <a:rPr lang="hu-HU" sz="3200" b="1" i="1" u="sng" smtClean="0">
                <a:solidFill>
                  <a:schemeClr val="accent2">
                    <a:lumMod val="50000"/>
                  </a:schemeClr>
                </a:solidFill>
                <a:latin typeface="Gabriola" panose="04040605051002020D02" pitchFamily="82" charset="0"/>
              </a:rPr>
              <a:t>https://wordwall.net/hu/resource/1725882/matek/mennyis%c3%a9gek</a:t>
            </a:r>
          </a:p>
          <a:p>
            <a:endParaRPr lang="hu-HU" sz="3200" b="1" i="1" u="sng" smtClean="0">
              <a:solidFill>
                <a:schemeClr val="accent2">
                  <a:lumMod val="50000"/>
                </a:schemeClr>
              </a:solidFill>
              <a:latin typeface="Gabriola" panose="04040605051002020D02" pitchFamily="82" charset="0"/>
            </a:endParaRPr>
          </a:p>
          <a:p>
            <a:endParaRPr lang="hu-HU" sz="3200" b="1" i="1" smtClean="0">
              <a:solidFill>
                <a:schemeClr val="accent2">
                  <a:lumMod val="50000"/>
                </a:schemeClr>
              </a:solidFill>
              <a:latin typeface="Gabriola" panose="04040605051002020D02" pitchFamily="82" charset="0"/>
            </a:endParaRPr>
          </a:p>
          <a:p>
            <a:pPr marL="0" indent="0">
              <a:buNone/>
            </a:pPr>
            <a:endParaRPr lang="hu-HU" sz="3200" b="1" i="1" u="sng" smtClean="0">
              <a:solidFill>
                <a:schemeClr val="accent2">
                  <a:lumMod val="75000"/>
                </a:schemeClr>
              </a:solidFill>
              <a:latin typeface="Gabriola" panose="04040605051002020D02" pitchFamily="82" charset="0"/>
            </a:endParaRPr>
          </a:p>
          <a:p>
            <a:pPr marL="0" indent="0">
              <a:buNone/>
            </a:pPr>
            <a:endParaRPr lang="hu-HU" sz="3800" b="1" i="1" smtClean="0">
              <a:solidFill>
                <a:schemeClr val="accent6">
                  <a:lumMod val="75000"/>
                </a:schemeClr>
              </a:solidFill>
              <a:latin typeface="Gabriola" panose="04040605051002020D02" pitchFamily="82" charset="0"/>
            </a:endParaRPr>
          </a:p>
          <a:p>
            <a:pPr marL="0" indent="0">
              <a:buNone/>
            </a:pPr>
            <a:endParaRPr lang="hu-HU" sz="3200" b="1" i="1" smtClean="0">
              <a:solidFill>
                <a:schemeClr val="accent6">
                  <a:lumMod val="75000"/>
                </a:schemeClr>
              </a:solidFill>
              <a:latin typeface="Gabriola" panose="04040605051002020D02" pitchFamily="82" charset="0"/>
            </a:endParaRPr>
          </a:p>
          <a:p>
            <a:endParaRPr lang="hu-HU" sz="3200" b="1" i="1" dirty="0">
              <a:solidFill>
                <a:schemeClr val="accent6">
                  <a:lumMod val="75000"/>
                </a:schemeClr>
              </a:solidFill>
              <a:latin typeface="Gabriola" panose="04040605051002020D02" pitchFamily="82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4002" y="4651976"/>
            <a:ext cx="2533650" cy="180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440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77334" y="616272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hu-HU" b="1" i="1" dirty="0" smtClean="0">
                <a:solidFill>
                  <a:schemeClr val="accent3">
                    <a:lumMod val="50000"/>
                  </a:schemeClr>
                </a:solidFill>
                <a:latin typeface="Gabriola" panose="04040605051002020D02" pitchFamily="82" charset="0"/>
              </a:rPr>
              <a:t>Sok mesében előfordulnak számok, gondoljatok csak a meseszámokra!</a:t>
            </a:r>
            <a:br>
              <a:rPr lang="hu-HU" b="1" i="1" dirty="0" smtClean="0">
                <a:solidFill>
                  <a:schemeClr val="accent3">
                    <a:lumMod val="50000"/>
                  </a:schemeClr>
                </a:solidFill>
                <a:latin typeface="Gabriola" panose="04040605051002020D02" pitchFamily="82" charset="0"/>
              </a:rPr>
            </a:br>
            <a:r>
              <a:rPr lang="hu-HU" b="1" i="1" dirty="0" smtClean="0">
                <a:solidFill>
                  <a:schemeClr val="accent3">
                    <a:lumMod val="50000"/>
                  </a:schemeClr>
                </a:solidFill>
                <a:latin typeface="Gabriola" panose="04040605051002020D02" pitchFamily="82" charset="0"/>
              </a:rPr>
              <a:t>Soroljatok fel meseszámokat, gondoljatok az általatok eddig megismert mesékre!  Segítek, hoztam néhány példát!</a:t>
            </a:r>
            <a:r>
              <a:rPr lang="hu-HU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hu-HU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hu-HU" dirty="0"/>
              <a:t/>
            </a:r>
            <a:br>
              <a:rPr lang="hu-HU" dirty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77334" y="2753710"/>
            <a:ext cx="8596668" cy="3287652"/>
          </a:xfrm>
        </p:spPr>
        <p:txBody>
          <a:bodyPr>
            <a:normAutofit lnSpcReduction="10000"/>
          </a:bodyPr>
          <a:lstStyle/>
          <a:p>
            <a:r>
              <a:rPr lang="hu-HU" sz="3200" b="1" i="1" dirty="0" smtClean="0">
                <a:solidFill>
                  <a:srgbClr val="FF0000"/>
                </a:solidFill>
                <a:latin typeface="Gabriola" panose="04040605051002020D02" pitchFamily="82" charset="0"/>
              </a:rPr>
              <a:t>3 :   3 kívánság, 3 fia - 3 lánya volt a királynak, vagy a szegény embernek, 3 kismalac, 3 próba</a:t>
            </a:r>
          </a:p>
          <a:p>
            <a:r>
              <a:rPr lang="hu-HU" sz="3200" b="1" i="1" dirty="0" smtClean="0">
                <a:solidFill>
                  <a:srgbClr val="FF0000"/>
                </a:solidFill>
                <a:latin typeface="Gabriola" panose="04040605051002020D02" pitchFamily="82" charset="0"/>
              </a:rPr>
              <a:t>1  :   1 fejű sárkány (SÜSÜ  a sárkány), 1 szemű óriás</a:t>
            </a:r>
          </a:p>
          <a:p>
            <a:r>
              <a:rPr lang="hu-HU" sz="3200" b="1" i="1" dirty="0" smtClean="0">
                <a:solidFill>
                  <a:srgbClr val="FF0000"/>
                </a:solidFill>
                <a:latin typeface="Gabriola" panose="04040605051002020D02" pitchFamily="82" charset="0"/>
              </a:rPr>
              <a:t>7  :   7 fejű sárkány, 7 törpe</a:t>
            </a:r>
          </a:p>
          <a:p>
            <a:r>
              <a:rPr lang="hu-HU" sz="3200" b="1" i="1" dirty="0" smtClean="0">
                <a:solidFill>
                  <a:srgbClr val="FF0000"/>
                </a:solidFill>
                <a:latin typeface="Gabriola" panose="04040605051002020D02" pitchFamily="82" charset="0"/>
              </a:rPr>
              <a:t>77  :   77 magyar népmese</a:t>
            </a:r>
          </a:p>
          <a:p>
            <a:r>
              <a:rPr lang="hu-HU" sz="3200" b="1" i="1" dirty="0" smtClean="0">
                <a:solidFill>
                  <a:srgbClr val="FF0000"/>
                </a:solidFill>
                <a:latin typeface="Gabriola" panose="04040605051002020D02" pitchFamily="82" charset="0"/>
              </a:rPr>
              <a:t>A 1oo, és a 9 valamint a 21 is gyakran szerepelnek a mesékben.</a:t>
            </a:r>
          </a:p>
          <a:p>
            <a:endParaRPr lang="hu-HU" sz="3200" b="1" i="1" dirty="0" smtClean="0">
              <a:solidFill>
                <a:srgbClr val="FF0000"/>
              </a:solidFill>
              <a:latin typeface="Gabriola" panose="04040605051002020D02" pitchFamily="82" charset="0"/>
            </a:endParaRPr>
          </a:p>
          <a:p>
            <a:endParaRPr lang="hu-HU" sz="3200" b="1" i="1" dirty="0">
              <a:solidFill>
                <a:srgbClr val="FF0000"/>
              </a:solidFill>
              <a:latin typeface="Gabriola" panose="04040605051002020D02" pitchFamily="82" charset="0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2710" y="3960593"/>
            <a:ext cx="3329290" cy="2897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846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b="1" i="1" dirty="0" smtClean="0">
                <a:solidFill>
                  <a:schemeClr val="accent6">
                    <a:lumMod val="75000"/>
                  </a:schemeClr>
                </a:solidFill>
                <a:latin typeface="Gabriola" panose="04040605051002020D02" pitchFamily="82" charset="0"/>
              </a:rPr>
              <a:t>Kedves gyerekek most nézzétek meg az alábbi mesét amelyben nagy szerepe van a számoknak!</a:t>
            </a:r>
            <a:endParaRPr lang="hu-HU" b="1" i="1" dirty="0">
              <a:solidFill>
                <a:schemeClr val="accent6">
                  <a:lumMod val="75000"/>
                </a:schemeClr>
              </a:solidFill>
              <a:latin typeface="Gabriola" panose="04040605051002020D02" pitchFamily="82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r>
              <a:rPr lang="hu-HU" sz="3200" b="1" i="1" u="sng" dirty="0">
                <a:solidFill>
                  <a:schemeClr val="accent5">
                    <a:lumMod val="60000"/>
                    <a:lumOff val="40000"/>
                  </a:schemeClr>
                </a:solidFill>
                <a:latin typeface="Gabriola" panose="04040605051002020D02" pitchFamily="82" charset="0"/>
              </a:rPr>
              <a:t>https://</a:t>
            </a:r>
            <a:r>
              <a:rPr lang="hu-HU" sz="3200" b="1" i="1" u="sng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Gabriola" panose="04040605051002020D02" pitchFamily="82" charset="0"/>
              </a:rPr>
              <a:t>view.genial.ly/5efdba63c9b4750d761d0aaa/interactive-content-a-szamok-birodalma-mese</a:t>
            </a:r>
          </a:p>
          <a:p>
            <a:endParaRPr lang="hu-HU" sz="3200" b="1" i="1" u="sng" dirty="0">
              <a:solidFill>
                <a:schemeClr val="accent5">
                  <a:lumMod val="60000"/>
                  <a:lumOff val="40000"/>
                </a:schemeClr>
              </a:solidFill>
              <a:latin typeface="Gabriola" panose="04040605051002020D02" pitchFamily="82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1269" y="3531477"/>
            <a:ext cx="4624552" cy="3069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442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b="1" i="1" dirty="0" smtClean="0">
                <a:solidFill>
                  <a:schemeClr val="accent6">
                    <a:lumMod val="75000"/>
                  </a:schemeClr>
                </a:solidFill>
                <a:latin typeface="Gabriola" panose="04040605051002020D02" pitchFamily="82" charset="0"/>
              </a:rPr>
              <a:t>Remélem tetszett a mese, ígérem az iskolában is bevezetlek bennetek a számok birodalmába (is) izgalmas, játékos feladatokon keresztül!</a:t>
            </a:r>
            <a:endParaRPr lang="hu-HU" b="1" i="1" dirty="0">
              <a:solidFill>
                <a:schemeClr val="accent6">
                  <a:lumMod val="75000"/>
                </a:schemeClr>
              </a:solidFill>
              <a:latin typeface="Gabriola" panose="04040605051002020D02" pitchFamily="82" charset="0"/>
            </a:endParaRP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7205" y="2976563"/>
            <a:ext cx="7330356" cy="388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617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z="3200" b="1" i="1" dirty="0" smtClean="0">
                <a:solidFill>
                  <a:schemeClr val="accent6">
                    <a:lumMod val="75000"/>
                  </a:schemeClr>
                </a:solidFill>
                <a:latin typeface="Gabriola" panose="04040605051002020D02" pitchFamily="82" charset="0"/>
              </a:rPr>
              <a:t>Nézzétek meg a következő érdekes, kedves rajzokat, hogy lehet számokból különböző állatkákat és tárgyakat rajzolni! Próbálkozzatok Ti is hasonló rajzokkal!</a:t>
            </a:r>
            <a:endParaRPr lang="hu-HU" sz="3200" b="1" i="1" dirty="0">
              <a:solidFill>
                <a:schemeClr val="accent6">
                  <a:lumMod val="75000"/>
                </a:schemeClr>
              </a:solidFill>
              <a:latin typeface="Gabriola" panose="04040605051002020D02" pitchFamily="82" charset="0"/>
            </a:endParaRP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6506" y="2295713"/>
            <a:ext cx="4399162" cy="363053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5669" y="1565196"/>
            <a:ext cx="5081820" cy="2545782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72048" y="4110979"/>
            <a:ext cx="3219952" cy="2747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711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1771" y="246348"/>
            <a:ext cx="4161249" cy="3062446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1090" y="246348"/>
            <a:ext cx="6074979" cy="2513259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772" y="3386990"/>
            <a:ext cx="3173276" cy="3276570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2534" y="3011434"/>
            <a:ext cx="4911287" cy="374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524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zetta">
  <a:themeElements>
    <a:clrScheme name="Fazet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zet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271</TotalTime>
  <Words>221</Words>
  <Application>Microsoft Office PowerPoint</Application>
  <PresentationFormat>Szélesvásznú</PresentationFormat>
  <Paragraphs>36</Paragraphs>
  <Slides>13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13</vt:i4>
      </vt:variant>
    </vt:vector>
  </HeadingPairs>
  <TitlesOfParts>
    <vt:vector size="19" baseType="lpstr">
      <vt:lpstr>Arial</vt:lpstr>
      <vt:lpstr>Gabriola</vt:lpstr>
      <vt:lpstr>Trebuchet MS</vt:lpstr>
      <vt:lpstr>Viner Hand ITC</vt:lpstr>
      <vt:lpstr>Wingdings 3</vt:lpstr>
      <vt:lpstr>Fazetta</vt:lpstr>
      <vt:lpstr>MATEK kaland</vt:lpstr>
      <vt:lpstr>Kedves Gyerekek és kedves Szülők!  Szeretettel köszöntelek Titeket és kedves Szüleiteket!  Sajnos a jelenlegi járványügyi helyzet miatt személyesen nem tudunk találkozni, ezért kérlek, hívjátok segítségül szüleiteket és vegyetek részt az általam küldött  játékos feladatok megfejtésében, a Matek kalandban!</vt:lpstr>
      <vt:lpstr>Hangolódjunk a számokra!!! Az óvodában biztosan sok dalt hallgattatok, tanultatok a számokkal kapcsolatosan. Kérlek bennetek, hallgassátok meg a következő dalokat, amelyek szintén a számokról szólnak!  Énekeljünk  együtt!</vt:lpstr>
      <vt:lpstr>PowerPoint-bemutató</vt:lpstr>
      <vt:lpstr>Sok mesében előfordulnak számok, gondoljatok csak a meseszámokra! Soroljatok fel meseszámokat, gondoljatok az általatok eddig megismert mesékre!  Segítek, hoztam néhány példát!  </vt:lpstr>
      <vt:lpstr>Kedves gyerekek most nézzétek meg az alábbi mesét amelyben nagy szerepe van a számoknak!</vt:lpstr>
      <vt:lpstr>Remélem tetszett a mese, ígérem az iskolában is bevezetlek bennetek a számok birodalmába (is) izgalmas, játékos feladatokon keresztül!</vt:lpstr>
      <vt:lpstr>Nézzétek meg a következő érdekes, kedves rajzokat, hogy lehet számokból különböző állatkákat és tárgyakat rajzolni! Próbálkozzatok Ti is hasonló rajzokkal!</vt:lpstr>
      <vt:lpstr>PowerPoint-bemutató</vt:lpstr>
      <vt:lpstr>Végül egy kis szinezés! Akinek lehetősége van kérje meg a szüleit, hogy nyomtassa ki az alábbi kettő színezőt és indulhat is a szinezés!  A második képen milyen állatot  láthattok?  (delfin) </vt:lpstr>
      <vt:lpstr>Végezetül pedig egy kis szinezés! yomtat</vt:lpstr>
      <vt:lpstr>PowerPoint-bemutató</vt:lpstr>
      <vt:lpstr>Kedves Gyerekek! Köszönöm, hogy velem tartottatok, velem játszottatok a számok  izgalmas világában!  A Matek kaland tovább folytatódik majd az iskolában!  Remélem mindenki jól érezte magát!  Várlak bennetek nagy-nagy szertettel az első osztályban!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MATEK kaland</dc:title>
  <dc:creator>Enzsölné Barkovics Anikó</dc:creator>
  <cp:lastModifiedBy>Dénesné Méhes Gyöngyvér</cp:lastModifiedBy>
  <cp:revision>43</cp:revision>
  <dcterms:created xsi:type="dcterms:W3CDTF">2022-01-23T14:29:53Z</dcterms:created>
  <dcterms:modified xsi:type="dcterms:W3CDTF">2022-01-27T21:05:06Z</dcterms:modified>
</cp:coreProperties>
</file>